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0" r:id="rId3"/>
  </p:sldMasterIdLst>
  <p:sldIdLst>
    <p:sldId id="314" r:id="rId4"/>
    <p:sldId id="257" r:id="rId5"/>
    <p:sldId id="258" r:id="rId6"/>
    <p:sldId id="279" r:id="rId7"/>
    <p:sldId id="285" r:id="rId8"/>
    <p:sldId id="280" r:id="rId9"/>
    <p:sldId id="286" r:id="rId10"/>
    <p:sldId id="281" r:id="rId11"/>
    <p:sldId id="287" r:id="rId12"/>
    <p:sldId id="315" r:id="rId13"/>
    <p:sldId id="284" r:id="rId14"/>
    <p:sldId id="282" r:id="rId15"/>
    <p:sldId id="288" r:id="rId16"/>
    <p:sldId id="283" r:id="rId17"/>
    <p:sldId id="316" r:id="rId18"/>
    <p:sldId id="261" r:id="rId19"/>
    <p:sldId id="260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0000"/>
    <a:srgbClr val="800000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942" y="168"/>
      </p:cViewPr>
      <p:guideLst>
        <p:guide orient="horz" pos="2160"/>
        <p:guide pos="28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895E5A-5EB8-4F99-BCD9-44AA20B429DF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FDE320-A3A1-44BA-BCF4-2470B19F0776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A98CC-7E5D-4074-80E9-D8D5AAF1E6FA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895E5A-5EB8-4F99-BCD9-44AA20B429DF}" type="slidenum">
              <a:rPr lang="zh-CN" altLang="zh-CN" smtClean="0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zh-CN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F089E68-94CB-4C0D-AB61-E6A71681714A}" type="slidenum">
              <a:rPr lang="zh-CN" altLang="zh-CN" smtClean="0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F1A2E-DEAB-4E1B-9BDB-E031EDCE71AD}" type="slidenum">
              <a:rPr lang="zh-CN" altLang="zh-CN" smtClean="0"/>
            </a:fld>
            <a:endParaRPr lang="zh-CN" altLang="zh-CN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7DF59-06C9-427D-A1EE-D35E0DBA22C3}" type="slidenum">
              <a:rPr lang="zh-CN" altLang="zh-CN" smtClean="0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233EB16-B09E-4AD5-BC86-6D79855B42A9}" type="slidenum">
              <a:rPr lang="zh-CN" altLang="zh-CN" smtClean="0"/>
            </a:fld>
            <a:endParaRPr lang="zh-CN" altLang="zh-CN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6529A-1C6A-4BB1-A9A8-C0F1E85C7824}" type="slidenum">
              <a:rPr lang="zh-CN" altLang="zh-CN" smtClean="0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F39DF-8A89-4B57-9971-8F2B19B2609B}" type="slidenum">
              <a:rPr lang="zh-CN" altLang="zh-CN" smtClean="0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6448-7C20-4BED-8241-C26A87AC5E68}" type="slidenum">
              <a:rPr lang="zh-CN" altLang="zh-CN" smtClean="0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89E68-94CB-4C0D-AB61-E6A71681714A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BDF83-A866-4CAA-A4A5-D2EBFAB0AEF3}" type="slidenum">
              <a:rPr lang="zh-CN" altLang="zh-CN" smtClean="0"/>
            </a:fld>
            <a:endParaRPr lang="zh-CN" altLang="zh-CN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DE320-A3A1-44BA-BCF4-2470B19F0776}" type="slidenum">
              <a:rPr lang="zh-CN" altLang="zh-CN" smtClean="0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A98CC-7E5D-4074-80E9-D8D5AAF1E6FA}" type="slidenum">
              <a:rPr lang="zh-CN" altLang="zh-CN" smtClean="0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F1A2E-DEAB-4E1B-9BDB-E031EDCE71AD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7DF59-06C9-427D-A1EE-D35E0DBA22C3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33EB16-B09E-4AD5-BC86-6D79855B42A9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529A-1C6A-4BB1-A9A8-C0F1E85C7824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F39DF-8A89-4B57-9971-8F2B19B2609B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46448-7C20-4BED-8241-C26A87AC5E68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BDF83-A866-4CAA-A4A5-D2EBFAB0AEF3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528A276-43AE-4476-8121-026D951D64D9}" type="slidenum">
              <a:rPr lang="zh-CN" altLang="zh-CN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28A276-43AE-4476-8121-026D951D64D9}" type="slidenum">
              <a:rPr lang="zh-CN" altLang="zh-CN" smtClean="0">
                <a:solidFill>
                  <a:srgbClr val="000000"/>
                </a:solidFill>
              </a:rPr>
            </a:fld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6.emf"/><Relationship Id="rId2" Type="http://schemas.microsoft.com/office/2007/relationships/media" Target="file:///\\192.168.200.100\&#19978;&#20256;&#36164;&#28304;\&#19971;&#24180;&#32423;&#33521;&#35821;&#32452;\unit10\U10%20Section%20B%201c.mp3" TargetMode="External"/><Relationship Id="rId1" Type="http://schemas.openxmlformats.org/officeDocument/2006/relationships/audio" Target="file:///\\192.168.200.100\&#19978;&#20256;&#36164;&#28304;\&#19971;&#24180;&#32423;&#33521;&#35821;&#32452;\unit10\U10%20Section%20B%201c.mp3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6.emf"/><Relationship Id="rId2" Type="http://schemas.microsoft.com/office/2007/relationships/media" Target="file:///\\192.168.200.100\&#19978;&#20256;&#36164;&#28304;\&#19971;&#24180;&#32423;&#33521;&#35821;&#32452;\unit10\U10%20Section%20B%201d.mp3" TargetMode="External"/><Relationship Id="rId1" Type="http://schemas.openxmlformats.org/officeDocument/2006/relationships/audio" Target="file:///\\192.168.200.100\&#19978;&#20256;&#36164;&#28304;\&#19971;&#24180;&#32423;&#33521;&#35821;&#32452;\unit10\U10%20Section%20B%201d.mp3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6.emf"/><Relationship Id="rId5" Type="http://schemas.microsoft.com/office/2007/relationships/media" Target="file:///\\192.168.200.100\&#19978;&#20256;&#36164;&#28304;\&#19971;&#24180;&#32423;&#33521;&#35821;&#32452;\unit10\U10%20Section%20A%20%201b.mp3" TargetMode="External"/><Relationship Id="rId4" Type="http://schemas.openxmlformats.org/officeDocument/2006/relationships/audio" Target="file:///\\192.168.200.100\&#19978;&#20256;&#36164;&#28304;\&#19971;&#24180;&#32423;&#33521;&#35821;&#32452;\unit10\U10%20Section%20A%20%201b.mp3" TargetMode="External"/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6.emf"/><Relationship Id="rId3" Type="http://schemas.microsoft.com/office/2007/relationships/media" Target="file:///\\192.168.200.100\&#19978;&#20256;&#36164;&#28304;\&#19971;&#24180;&#32423;&#33521;&#35821;&#32452;\unit10\U10%20Section%20A%202a.mp3" TargetMode="External"/><Relationship Id="rId2" Type="http://schemas.openxmlformats.org/officeDocument/2006/relationships/audio" Target="file:///\\192.168.200.100\&#19978;&#20256;&#36164;&#28304;\&#19971;&#24180;&#32423;&#33521;&#35821;&#32452;\unit10\U10%20Section%20A%202a.mp3" TargetMode="Externa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6.emf"/><Relationship Id="rId2" Type="http://schemas.microsoft.com/office/2007/relationships/media" Target="file:///\\192.168.200.100\&#19978;&#20256;&#36164;&#28304;\&#19971;&#24180;&#32423;&#33521;&#35821;&#32452;\unit10\U10%20Section%20B%202b.mp3" TargetMode="External"/><Relationship Id="rId1" Type="http://schemas.openxmlformats.org/officeDocument/2006/relationships/audio" Target="file:///\\192.168.200.100\&#19978;&#20256;&#36164;&#28304;\&#19971;&#24180;&#32423;&#33521;&#35821;&#32452;\unit10\U10%20Section%20B%202b.mp3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34925" y="46038"/>
            <a:ext cx="9072563" cy="2878137"/>
          </a:xfrm>
          <a:noFill/>
        </p:spPr>
        <p:txBody>
          <a:bodyPr>
            <a:normAutofit/>
          </a:bodyPr>
          <a:lstStyle/>
          <a:p>
            <a:r>
              <a:rPr lang="en-US" sz="6400" b="1" i="1">
                <a:solidFill>
                  <a:srgbClr val="0000FF"/>
                </a:solidFill>
              </a:rPr>
              <a:t>Unit 8  </a:t>
            </a:r>
            <a:br>
              <a:rPr lang="zh-CN" altLang="en-US" sz="6400" b="1" i="1">
                <a:solidFill>
                  <a:srgbClr val="0000FF"/>
                </a:solidFill>
              </a:rPr>
            </a:br>
            <a:r>
              <a:rPr lang="en-US" sz="6400" b="1" i="1">
                <a:solidFill>
                  <a:srgbClr val="0000FF"/>
                </a:solidFill>
              </a:rPr>
              <a:t>I’d like some noodles.</a:t>
            </a:r>
            <a:br>
              <a:rPr lang="en-US" sz="6400" b="1" i="1">
                <a:solidFill>
                  <a:srgbClr val="0000FF"/>
                </a:solidFill>
              </a:rPr>
            </a:br>
            <a:endParaRPr lang="zh-CN" altLang="en-US" sz="4000"/>
          </a:p>
        </p:txBody>
      </p:sp>
      <p:pic>
        <p:nvPicPr>
          <p:cNvPr id="3075" name="Picture 3" descr="f20034426450729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716338"/>
            <a:ext cx="4271962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573588" y="3573463"/>
            <a:ext cx="3960812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200" b="1">
                <a:latin typeface="Times New Roman" panose="02020603050405020304" pitchFamily="18" charset="0"/>
                <a:sym typeface="Times New Roman" panose="02020603050405020304" pitchFamily="18" charset="0"/>
              </a:rPr>
              <a:t>Section B</a:t>
            </a:r>
            <a:endParaRPr lang="en-US" sz="3600" b="1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algn="ctr"/>
            <a:r>
              <a:rPr lang="en-US" sz="3200" b="1">
                <a:latin typeface="Times New Roman" panose="02020603050405020304" pitchFamily="18" charset="0"/>
                <a:sym typeface="Times New Roman" panose="02020603050405020304" pitchFamily="18" charset="0"/>
              </a:rPr>
              <a:t>Period three</a:t>
            </a:r>
            <a:endParaRPr lang="en-US" sz="3600" b="1"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 algn="ctr"/>
            <a:r>
              <a:rPr lang="zh-CN" altLang="en-US" sz="3200" b="1">
                <a:latin typeface="akaDylan Open" pitchFamily="2" charset="0"/>
                <a:sym typeface="akaDylan Open" pitchFamily="2" charset="0"/>
              </a:rPr>
              <a:t>听力训练</a:t>
            </a:r>
            <a:endParaRPr lang="zh-CN" altLang="en-US" sz="3200" b="1">
              <a:latin typeface="akaDylan Open" pitchFamily="2" charset="0"/>
              <a:sym typeface="akaDylan Open" pitchFamily="2" charset="0"/>
            </a:endParaRPr>
          </a:p>
          <a:p>
            <a:pPr algn="ctr"/>
            <a:endParaRPr lang="zh-CN" altLang="en-US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122362" y="457200"/>
            <a:ext cx="6934200" cy="584775"/>
          </a:xfrm>
          <a:prstGeom prst="rect">
            <a:avLst/>
          </a:prstGeom>
          <a:noFill/>
          <a:ln w="63500" cmpd="sng">
            <a:solidFill>
              <a:srgbClr val="0000FF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将单词与图片匹配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4290" y="1600200"/>
            <a:ext cx="9110345" cy="2895600"/>
          </a:xfrm>
          <a:prstGeom prst="rect">
            <a:avLst/>
          </a:prstGeom>
          <a:solidFill>
            <a:srgbClr val="CCFFFF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170" tIns="46990" rIns="90170" bIns="46990" anchor="ctr"/>
          <a:lstStyle/>
          <a:p>
            <a:pPr marL="342900" indent="-342900">
              <a:lnSpc>
                <a:spcPct val="145000"/>
              </a:lnSpc>
              <a:spcBef>
                <a:spcPct val="20000"/>
              </a:spcBef>
              <a:buFont typeface="Arial" panose="020B0604020202020204" pitchFamily="34" charset="0"/>
              <a:buAutoNum type="arabicPeriod"/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</a:rPr>
              <a:t>____ meat    4. ____ green tea    7. ____ onions</a:t>
            </a:r>
            <a:endParaRPr lang="zh-CN" altLang="zh-CN" sz="32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145000"/>
              </a:lnSpc>
              <a:spcBef>
                <a:spcPct val="20000"/>
              </a:spcBef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</a:rPr>
              <a:t>2. ____ dumplings  5. ____ orange juice  8. ____ fish </a:t>
            </a:r>
            <a:endParaRPr lang="zh-CN" altLang="zh-CN" sz="32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145000"/>
              </a:lnSpc>
              <a:spcBef>
                <a:spcPct val="20000"/>
              </a:spcBef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</a:rPr>
              <a:t>3. ____ porridge   6. _____ soup    9. ____ pancakes</a:t>
            </a:r>
            <a:endParaRPr lang="zh-CN" altLang="zh-CN" sz="32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2301" name="Picture 13" descr="5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365625"/>
            <a:ext cx="9109075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2" name="Oval 2"/>
          <p:cNvSpPr>
            <a:spLocks noChangeArrowheads="1"/>
          </p:cNvSpPr>
          <p:nvPr/>
        </p:nvSpPr>
        <p:spPr bwMode="auto">
          <a:xfrm>
            <a:off x="0" y="260350"/>
            <a:ext cx="863600" cy="863600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</a:pPr>
            <a:r>
              <a:rPr lang="zh-CN" altLang="zh-CN" sz="4000" b="1">
                <a:solidFill>
                  <a:srgbClr val="000000"/>
                </a:solidFill>
              </a:rPr>
              <a:t>1a</a:t>
            </a:r>
            <a:endParaRPr lang="zh-CN" altLang="zh-CN" sz="40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295400" y="457200"/>
            <a:ext cx="6934200" cy="642938"/>
          </a:xfrm>
          <a:prstGeom prst="rect">
            <a:avLst/>
          </a:prstGeom>
          <a:noFill/>
          <a:ln w="63500" cmpd="sng">
            <a:solidFill>
              <a:srgbClr val="0000FF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latin typeface="Times New Roman" panose="02020603050405020304" pitchFamily="18" charset="0"/>
              </a:rPr>
              <a:t>核对答案：</a:t>
            </a:r>
            <a:endParaRPr lang="zh-CN" altLang="en-US" sz="3200" b="1">
              <a:latin typeface="Times New Roman" panose="02020603050405020304" pitchFamily="18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81000" y="1600200"/>
            <a:ext cx="8153400" cy="2895600"/>
          </a:xfrm>
          <a:prstGeom prst="rect">
            <a:avLst/>
          </a:prstGeom>
          <a:solidFill>
            <a:srgbClr val="CCFFFF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170" tIns="46990" rIns="90170" bIns="46990" anchor="ctr"/>
          <a:lstStyle/>
          <a:p>
            <a:pPr marL="342900" indent="-342900">
              <a:lnSpc>
                <a:spcPct val="145000"/>
              </a:lnSpc>
              <a:spcBef>
                <a:spcPct val="20000"/>
              </a:spcBef>
              <a:buFont typeface="Arial" panose="020B0604020202020204" pitchFamily="34" charset="0"/>
              <a:buAutoNum type="arabicPeriod"/>
            </a:pPr>
            <a:r>
              <a:rPr lang="zh-CN" altLang="zh-CN" sz="2800" b="1">
                <a:latin typeface="Times New Roman" panose="02020603050405020304" pitchFamily="18" charset="0"/>
              </a:rPr>
              <a:t>____ meat            4. ____ green tea    7. ____ onions</a:t>
            </a:r>
            <a:endParaRPr lang="zh-CN" altLang="zh-CN" sz="2800" b="1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145000"/>
              </a:lnSpc>
              <a:spcBef>
                <a:spcPct val="20000"/>
              </a:spcBef>
            </a:pPr>
            <a:r>
              <a:rPr lang="zh-CN" altLang="zh-CN" sz="2800" b="1">
                <a:latin typeface="Times New Roman" panose="02020603050405020304" pitchFamily="18" charset="0"/>
              </a:rPr>
              <a:t>2. ____ dumplings  5. ____ orange juice  8. ____ fish </a:t>
            </a:r>
            <a:endParaRPr lang="zh-CN" altLang="zh-CN" sz="2800" b="1">
              <a:latin typeface="Times New Roman" panose="02020603050405020304" pitchFamily="18" charset="0"/>
            </a:endParaRPr>
          </a:p>
          <a:p>
            <a:pPr marL="342900" indent="-342900">
              <a:lnSpc>
                <a:spcPct val="145000"/>
              </a:lnSpc>
              <a:spcBef>
                <a:spcPct val="20000"/>
              </a:spcBef>
            </a:pPr>
            <a:r>
              <a:rPr lang="zh-CN" altLang="zh-CN" sz="2800" b="1">
                <a:latin typeface="Times New Roman" panose="02020603050405020304" pitchFamily="18" charset="0"/>
              </a:rPr>
              <a:t>3. ____ porridge      6. _____ soup    9. ____ pancakes</a:t>
            </a:r>
            <a:endParaRPr lang="zh-CN" altLang="zh-CN" sz="2800" b="1">
              <a:latin typeface="Times New Roman" panose="02020603050405020304" pitchFamily="18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914400" y="2057400"/>
            <a:ext cx="409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90600" y="266700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g</a:t>
            </a:r>
            <a:endParaRPr lang="zh-CN" alt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066800" y="3352800"/>
            <a:ext cx="3873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038600" y="1905000"/>
            <a:ext cx="409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h</a:t>
            </a:r>
            <a:endParaRPr lang="zh-CN" alt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962400" y="2590800"/>
            <a:ext cx="365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114800" y="3352800"/>
            <a:ext cx="365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e</a:t>
            </a:r>
            <a:endParaRPr lang="zh-CN" alt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6934200" y="1981200"/>
            <a:ext cx="296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i</a:t>
            </a:r>
            <a:endParaRPr lang="zh-CN" alt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7086600" y="2819400"/>
            <a:ext cx="4095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6400800" y="3505200"/>
            <a:ext cx="3190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f</a:t>
            </a:r>
            <a:endParaRPr lang="zh-CN" alt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2301" name="Picture 13" descr="5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365625"/>
            <a:ext cx="9109075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2" name="Oval 2"/>
          <p:cNvSpPr>
            <a:spLocks noChangeArrowheads="1"/>
          </p:cNvSpPr>
          <p:nvPr/>
        </p:nvSpPr>
        <p:spPr bwMode="auto">
          <a:xfrm>
            <a:off x="0" y="260350"/>
            <a:ext cx="863600" cy="863600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</a:pPr>
            <a:r>
              <a:rPr lang="zh-CN" altLang="zh-CN" sz="4000" b="1"/>
              <a:t>1a</a:t>
            </a:r>
            <a:endParaRPr lang="zh-CN" altLang="zh-CN" sz="4000"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9"/>
          <p:cNvSpPr txBox="1">
            <a:spLocks noChangeArrowheads="1"/>
          </p:cNvSpPr>
          <p:nvPr/>
        </p:nvSpPr>
        <p:spPr bwMode="auto">
          <a:xfrm>
            <a:off x="-36513" y="1270000"/>
            <a:ext cx="9144001" cy="4956175"/>
          </a:xfrm>
          <a:prstGeom prst="rect">
            <a:avLst/>
          </a:prstGeom>
          <a:noFill/>
          <a:ln w="15875" cap="rnd" cmpd="tri">
            <a:solidFill>
              <a:srgbClr val="FF0066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zh-CN" sz="3600" b="1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 FORM</a:t>
            </a:r>
            <a:endParaRPr lang="zh-CN" altLang="zh-CN" sz="3600" b="1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Address: </a:t>
            </a:r>
            <a:r>
              <a:rPr lang="zh-CN" altLang="zh-CN" sz="32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15th North Street          </a:t>
            </a:r>
            <a:endParaRPr lang="zh-CN" altLang="zh-CN" sz="3200" b="1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Telephone number:  ___________</a:t>
            </a:r>
            <a:endParaRPr lang="zh-CN" altLang="zh-CN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Order:	</a:t>
            </a:r>
            <a:endParaRPr lang="zh-CN" altLang="zh-CN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zh-CN" sz="3200" b="1">
                <a:latin typeface="Times New Roman" panose="02020603050405020304" pitchFamily="18" charset="0"/>
              </a:rPr>
              <a:t>Dishes: _______, fish, _________</a:t>
            </a:r>
            <a:endParaRPr lang="zh-CN" altLang="zh-CN" sz="3200" b="1">
              <a:latin typeface="Times New Roman" panose="02020603050405020304" pitchFamily="18" charset="0"/>
            </a:endParaRPr>
          </a:p>
          <a:p>
            <a:r>
              <a:rPr lang="zh-CN" altLang="zh-CN" sz="3200" b="1">
                <a:latin typeface="Times New Roman" panose="02020603050405020304" pitchFamily="18" charset="0"/>
              </a:rPr>
              <a:t>   Dumplings: 12 beef and 	____________________</a:t>
            </a:r>
            <a:endParaRPr lang="zh-CN" altLang="zh-CN" sz="3200" b="1">
              <a:latin typeface="Times New Roman" panose="02020603050405020304" pitchFamily="18" charset="0"/>
            </a:endParaRPr>
          </a:p>
          <a:p>
            <a:r>
              <a:rPr lang="zh-CN" altLang="zh-CN" sz="3200" b="1">
                <a:latin typeface="Times New Roman" panose="02020603050405020304" pitchFamily="18" charset="0"/>
              </a:rPr>
              <a:t>   Soup: one _____________</a:t>
            </a:r>
            <a:endParaRPr lang="zh-CN" altLang="zh-CN" sz="3200" b="1">
              <a:latin typeface="Times New Roman" panose="02020603050405020304" pitchFamily="18" charset="0"/>
            </a:endParaRPr>
          </a:p>
          <a:p>
            <a:r>
              <a:rPr lang="zh-CN" altLang="zh-CN" sz="3200" b="1">
                <a:latin typeface="Times New Roman" panose="02020603050405020304" pitchFamily="18" charset="0"/>
              </a:rPr>
              <a:t>   Drinks: one large _________ and _____ 	 small ________    juices.</a:t>
            </a:r>
            <a:endParaRPr lang="zh-CN" altLang="zh-CN" sz="3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971550" y="0"/>
            <a:ext cx="8281988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Listen and complete the food order form.</a:t>
            </a:r>
            <a:endParaRPr lang="zh-CN" altLang="en-US" sz="3200" b="1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9900"/>
                </a:solidFill>
                <a:latin typeface="Times New Roman" panose="02020603050405020304" pitchFamily="18" charset="0"/>
              </a:rPr>
              <a:t>听录音，并完成这个食物订货单</a:t>
            </a:r>
            <a:endParaRPr lang="zh-CN" altLang="en-US" sz="3200" b="1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6" name="Oval 2"/>
          <p:cNvSpPr>
            <a:spLocks noChangeArrowheads="1"/>
          </p:cNvSpPr>
          <p:nvPr/>
        </p:nvSpPr>
        <p:spPr bwMode="auto">
          <a:xfrm>
            <a:off x="0" y="44450"/>
            <a:ext cx="898525" cy="981075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</a:pPr>
            <a:r>
              <a:rPr lang="zh-CN" altLang="zh-CN" sz="4000" b="1"/>
              <a:t>1c</a:t>
            </a:r>
            <a:endParaRPr lang="zh-CN" altLang="zh-CN" sz="4000" b="1"/>
          </a:p>
        </p:txBody>
      </p:sp>
      <p:pic>
        <p:nvPicPr>
          <p:cNvPr id="13317" name="U10 Section B 1c.mp3" descr="U10 Section B 1c">
            <a:hlinkClick r:id="" action="ppaction://media"/>
          </p:cNvPr>
          <p:cNvPicPr>
            <a:picLocks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9215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9"/>
          <p:cNvSpPr txBox="1">
            <a:spLocks noChangeArrowheads="1"/>
          </p:cNvSpPr>
          <p:nvPr/>
        </p:nvSpPr>
        <p:spPr bwMode="auto">
          <a:xfrm>
            <a:off x="0" y="1412875"/>
            <a:ext cx="9144000" cy="4956175"/>
          </a:xfrm>
          <a:prstGeom prst="rect">
            <a:avLst/>
          </a:prstGeom>
          <a:noFill/>
          <a:ln w="15875" cap="rnd" cmpd="tri">
            <a:solidFill>
              <a:srgbClr val="FF0066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zh-CN" sz="3600" b="1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ORDER FORM</a:t>
            </a:r>
            <a:endParaRPr lang="zh-CN" altLang="zh-CN" sz="3600" b="1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Address: </a:t>
            </a:r>
            <a:r>
              <a:rPr lang="zh-CN" altLang="zh-CN" sz="32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15th North Street          </a:t>
            </a:r>
            <a:endParaRPr lang="zh-CN" altLang="zh-CN" sz="3200" b="1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Telephone number:  ___________</a:t>
            </a:r>
            <a:endParaRPr lang="zh-CN" altLang="zh-CN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Order:	</a:t>
            </a:r>
            <a:endParaRPr lang="zh-CN" altLang="zh-CN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zh-CN" sz="3200" b="1">
                <a:latin typeface="Times New Roman" panose="02020603050405020304" pitchFamily="18" charset="0"/>
              </a:rPr>
              <a:t>Dishes: _______, fish, _________</a:t>
            </a:r>
            <a:endParaRPr lang="zh-CN" altLang="zh-CN" sz="3200" b="1">
              <a:latin typeface="Times New Roman" panose="02020603050405020304" pitchFamily="18" charset="0"/>
            </a:endParaRPr>
          </a:p>
          <a:p>
            <a:r>
              <a:rPr lang="zh-CN" altLang="zh-CN" sz="3200" b="1">
                <a:latin typeface="Times New Roman" panose="02020603050405020304" pitchFamily="18" charset="0"/>
              </a:rPr>
              <a:t>   Dumplings: 12 beef and 	____________________</a:t>
            </a:r>
            <a:endParaRPr lang="zh-CN" altLang="zh-CN" sz="3200" b="1">
              <a:latin typeface="Times New Roman" panose="02020603050405020304" pitchFamily="18" charset="0"/>
            </a:endParaRPr>
          </a:p>
          <a:p>
            <a:r>
              <a:rPr lang="zh-CN" altLang="zh-CN" sz="3200" b="1">
                <a:latin typeface="Times New Roman" panose="02020603050405020304" pitchFamily="18" charset="0"/>
              </a:rPr>
              <a:t>   Soup: one _____________</a:t>
            </a:r>
            <a:endParaRPr lang="zh-CN" altLang="zh-CN" sz="3200" b="1">
              <a:latin typeface="Times New Roman" panose="02020603050405020304" pitchFamily="18" charset="0"/>
            </a:endParaRPr>
          </a:p>
          <a:p>
            <a:r>
              <a:rPr lang="zh-CN" altLang="zh-CN" sz="3200" b="1">
                <a:latin typeface="Times New Roman" panose="02020603050405020304" pitchFamily="18" charset="0"/>
              </a:rPr>
              <a:t>   Drinks: one large _________ and _____ 	 small ________    juices.</a:t>
            </a:r>
            <a:endParaRPr lang="zh-CN" altLang="zh-CN" sz="3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Text Box 10"/>
          <p:cNvSpPr txBox="1">
            <a:spLocks noChangeArrowheads="1"/>
          </p:cNvSpPr>
          <p:nvPr/>
        </p:nvSpPr>
        <p:spPr bwMode="auto">
          <a:xfrm>
            <a:off x="4067175" y="2636838"/>
            <a:ext cx="20161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zh-CN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398-2845</a:t>
            </a:r>
            <a:endParaRPr lang="zh-CN" altLang="zh-CN" sz="36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828675" y="188913"/>
            <a:ext cx="82804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核对答案：</a:t>
            </a:r>
            <a:endParaRPr lang="zh-CN" altLang="en-US" sz="3200" b="1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1" name="Oval 2"/>
          <p:cNvSpPr>
            <a:spLocks noChangeArrowheads="1"/>
          </p:cNvSpPr>
          <p:nvPr/>
        </p:nvSpPr>
        <p:spPr bwMode="auto">
          <a:xfrm>
            <a:off x="0" y="44450"/>
            <a:ext cx="898525" cy="981075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>
              <a:lnSpc>
                <a:spcPct val="120000"/>
              </a:lnSpc>
            </a:pPr>
            <a:r>
              <a:rPr lang="zh-CN" altLang="zh-CN" sz="4000" b="1"/>
              <a:t>1c</a:t>
            </a:r>
            <a:endParaRPr lang="zh-CN" altLang="zh-CN" sz="4000" b="1"/>
          </a:p>
        </p:txBody>
      </p:sp>
      <p:sp>
        <p:nvSpPr>
          <p:cNvPr id="14342" name="Text Box 12"/>
          <p:cNvSpPr txBox="1">
            <a:spLocks noChangeArrowheads="1"/>
          </p:cNvSpPr>
          <p:nvPr/>
        </p:nvSpPr>
        <p:spPr bwMode="auto">
          <a:xfrm>
            <a:off x="1403350" y="3573463"/>
            <a:ext cx="172720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chicken</a:t>
            </a:r>
            <a:endParaRPr lang="zh-CN" altLang="zh-CN" sz="36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4067175" y="3500438"/>
            <a:ext cx="2087563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cabbage</a:t>
            </a:r>
            <a:endParaRPr lang="zh-CN" altLang="zh-CN" sz="36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4" name="Text Box 9"/>
          <p:cNvSpPr txBox="1">
            <a:spLocks noChangeArrowheads="1"/>
          </p:cNvSpPr>
          <p:nvPr/>
        </p:nvSpPr>
        <p:spPr bwMode="auto">
          <a:xfrm>
            <a:off x="4643438" y="4149725"/>
            <a:ext cx="4032250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carrot dumplings</a:t>
            </a:r>
            <a:endParaRPr lang="zh-CN" altLang="zh-CN" sz="36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339975" y="4581525"/>
            <a:ext cx="3097213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tomato soup </a:t>
            </a:r>
            <a:endParaRPr lang="zh-CN" altLang="zh-CN" sz="36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6" name="Text Box 9"/>
          <p:cNvSpPr txBox="1">
            <a:spLocks noChangeArrowheads="1"/>
          </p:cNvSpPr>
          <p:nvPr/>
        </p:nvSpPr>
        <p:spPr bwMode="auto">
          <a:xfrm>
            <a:off x="3492500" y="5013325"/>
            <a:ext cx="201612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 tea</a:t>
            </a:r>
            <a:endParaRPr lang="zh-CN" altLang="zh-CN" sz="36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7" name="Text Box 12"/>
          <p:cNvSpPr txBox="1">
            <a:spLocks noChangeArrowheads="1"/>
          </p:cNvSpPr>
          <p:nvPr/>
        </p:nvSpPr>
        <p:spPr bwMode="auto">
          <a:xfrm>
            <a:off x="6227763" y="5084763"/>
            <a:ext cx="1296987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endParaRPr lang="zh-CN" altLang="zh-CN" sz="36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8" name="Text Box 10"/>
          <p:cNvSpPr txBox="1">
            <a:spLocks noChangeArrowheads="1"/>
          </p:cNvSpPr>
          <p:nvPr/>
        </p:nvSpPr>
        <p:spPr bwMode="auto">
          <a:xfrm>
            <a:off x="0" y="5661025"/>
            <a:ext cx="223202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zh-CN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orange</a:t>
            </a:r>
            <a:endParaRPr lang="zh-CN" altLang="zh-CN" sz="36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71550" y="1484784"/>
            <a:ext cx="8281988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Listen again. Check your answers in 1c.</a:t>
            </a:r>
            <a:endParaRPr lang="zh-CN" altLang="en-US" sz="3200" b="1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9900"/>
                </a:solidFill>
                <a:latin typeface="Times New Roman" panose="02020603050405020304" pitchFamily="18" charset="0"/>
              </a:rPr>
              <a:t>再听一遍录音，检查1c中你的答案。</a:t>
            </a:r>
            <a:endParaRPr lang="zh-CN" altLang="en-US" sz="3200" b="1" dirty="0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4" name="Oval 2"/>
          <p:cNvSpPr>
            <a:spLocks noChangeArrowheads="1"/>
          </p:cNvSpPr>
          <p:nvPr/>
        </p:nvSpPr>
        <p:spPr bwMode="auto">
          <a:xfrm>
            <a:off x="179512" y="355600"/>
            <a:ext cx="935038" cy="1006475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>
              <a:lnSpc>
                <a:spcPct val="130000"/>
              </a:lnSpc>
            </a:pPr>
            <a:r>
              <a:rPr lang="zh-CN" altLang="zh-CN" sz="4000" b="1" dirty="0"/>
              <a:t>1d</a:t>
            </a:r>
            <a:endParaRPr lang="zh-CN" altLang="zh-CN" sz="4000" b="1" dirty="0"/>
          </a:p>
        </p:txBody>
      </p:sp>
      <p:pic>
        <p:nvPicPr>
          <p:cNvPr id="15365" name="U10 Section B 1d.mp3" descr="U10 Section B 1d">
            <a:hlinkClick r:id="" action="ppaction://media"/>
          </p:cNvPr>
          <p:cNvPicPr>
            <a:picLocks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088" y="2852936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 smtClean="0"/>
              <a:t>总结：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ct val="0"/>
              </a:spcBef>
              <a:buNone/>
            </a:pPr>
            <a:r>
              <a:rPr lang="zh-CN" altLang="en-US" b="1" kern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通过听力</a:t>
            </a:r>
            <a:r>
              <a:rPr lang="zh-CN" altLang="en-US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训练提高听力能力并掌握如何</a:t>
            </a:r>
            <a:r>
              <a:rPr lang="zh-CN" altLang="en-US" b="1" kern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订</a:t>
            </a:r>
            <a:r>
              <a:rPr lang="zh-CN" altLang="en-US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餐及可数</a:t>
            </a:r>
            <a:r>
              <a:rPr lang="zh-CN" altLang="en-US" b="1" kern="12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名词与不可数名词及可数名词变复数的规律。</a:t>
            </a:r>
            <a:endParaRPr lang="zh-CN" altLang="en-US" b="1" kern="12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句型转换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" y="476250"/>
            <a:ext cx="9144001" cy="636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2268538" y="476250"/>
            <a:ext cx="20335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3333FF"/>
                </a:solidFill>
              </a:rPr>
              <a:t>（5分钟）</a:t>
            </a:r>
            <a:endParaRPr lang="zh-CN" altLang="en-US" sz="3200" b="1">
              <a:solidFill>
                <a:srgbClr val="3333F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1400" y="1628140"/>
            <a:ext cx="326072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rgbClr val="FF0000"/>
                </a:solidFill>
              </a:rPr>
              <a:t>What  would 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20495" y="2747645"/>
            <a:ext cx="45154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rgbClr val="FF0000"/>
                </a:solidFill>
              </a:rPr>
              <a:t>What    size   bowl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41400" y="3931920"/>
            <a:ext cx="581088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rgbClr val="FF0000"/>
                </a:solidFill>
              </a:rPr>
              <a:t>Would       like          have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9585" y="4999990"/>
            <a:ext cx="69138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May/Could    take/ have  your   order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27835" y="6012180"/>
            <a:ext cx="594931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doesn't    like                     or</a:t>
            </a:r>
            <a:endParaRPr lang="en-US" alt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改错_副本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0" y="1169988"/>
            <a:ext cx="9070975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331913" y="1196975"/>
            <a:ext cx="20335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3333FF"/>
                </a:solidFill>
              </a:rPr>
              <a:t>（4分钟）</a:t>
            </a:r>
            <a:endParaRPr lang="zh-CN" altLang="en-US" sz="3200" b="1">
              <a:solidFill>
                <a:srgbClr val="3333FF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7335" y="1776730"/>
            <a:ext cx="228346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rgbClr val="FF0000"/>
                </a:solidFill>
              </a:rPr>
              <a:t>B - to go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4000" y="2961005"/>
            <a:ext cx="194183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A - would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4000" y="3935095"/>
            <a:ext cx="223012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A - What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9410" y="5962650"/>
            <a:ext cx="190881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D - or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5445" y="4922520"/>
            <a:ext cx="188277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C - with</a:t>
            </a:r>
            <a:endParaRPr lang="en-US" alt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117475"/>
            <a:ext cx="9001125" cy="435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/>
              <a:t>学习目标：</a:t>
            </a:r>
            <a:endParaRPr lang="zh-CN" altLang="en-US" sz="3200" b="1" dirty="0"/>
          </a:p>
          <a:p>
            <a:endParaRPr lang="zh-CN" altLang="en-US" sz="3200" b="1" dirty="0"/>
          </a:p>
          <a:p>
            <a:r>
              <a:rPr lang="zh-CN" altLang="en-US" sz="3600" b="1" dirty="0"/>
              <a:t>通过听力训练掌握：</a:t>
            </a:r>
            <a:endParaRPr lang="zh-CN" altLang="en-US" sz="3600" b="1" dirty="0"/>
          </a:p>
          <a:p>
            <a:r>
              <a:rPr lang="zh-CN" altLang="en-US" sz="3600" b="1" dirty="0"/>
              <a:t>1.如何订餐。</a:t>
            </a:r>
            <a:endParaRPr lang="zh-CN" altLang="en-US" sz="3600" b="1" dirty="0"/>
          </a:p>
          <a:p>
            <a:r>
              <a:rPr lang="zh-CN" altLang="en-US" sz="3600" b="1" dirty="0"/>
              <a:t>2.可数名词与不可数名词及可数名词变复数的规律。</a:t>
            </a:r>
            <a:endParaRPr lang="zh-CN" altLang="en-US" sz="3600" b="1" dirty="0"/>
          </a:p>
          <a:p>
            <a:r>
              <a:rPr lang="zh-CN" altLang="en-US" sz="3600" b="1" dirty="0"/>
              <a:t>3.would like的用法</a:t>
            </a:r>
            <a:endParaRPr lang="zh-CN" altLang="en-US" sz="3600" b="1" dirty="0"/>
          </a:p>
          <a:p>
            <a:r>
              <a:rPr lang="zh-CN" altLang="en-US" sz="3600" b="1" dirty="0"/>
              <a:t>4.and与or的用法</a:t>
            </a:r>
            <a:endParaRPr lang="zh-CN" altLang="en-US" sz="36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-36513" y="188913"/>
            <a:ext cx="9359901" cy="6736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/>
              <a:t>学习任务单：</a:t>
            </a:r>
            <a:endParaRPr lang="zh-CN" altLang="en-US" sz="2800" b="1" dirty="0"/>
          </a:p>
          <a:p>
            <a:endParaRPr lang="zh-CN" altLang="en-US" sz="2400" b="1" dirty="0"/>
          </a:p>
          <a:p>
            <a:r>
              <a:rPr lang="zh-CN" altLang="en-US" sz="3200" b="1" dirty="0"/>
              <a:t>1.听SectionA 1b,掌握如何订餐。</a:t>
            </a:r>
            <a:endParaRPr lang="zh-CN" altLang="en-US" sz="3200" b="1" dirty="0"/>
          </a:p>
          <a:p>
            <a:r>
              <a:rPr lang="zh-CN" altLang="en-US" sz="3200" b="1" dirty="0"/>
              <a:t>2.先将SectionA2a的名词归类（可数名词与不可数名词）, 再听SectionA 2a，完成2a。</a:t>
            </a:r>
            <a:endParaRPr lang="zh-CN" altLang="en-US" sz="3200" b="1" dirty="0"/>
          </a:p>
          <a:p>
            <a:r>
              <a:rPr lang="zh-CN" altLang="en-US" sz="3200" b="1" dirty="0"/>
              <a:t>3.听SectionA 2b，完成2b，回顾would like的用法。</a:t>
            </a:r>
            <a:endParaRPr lang="zh-CN" altLang="en-US" sz="3200" b="1" dirty="0"/>
          </a:p>
          <a:p>
            <a:r>
              <a:rPr lang="zh-CN" altLang="en-US" sz="3200" b="1" dirty="0"/>
              <a:t>4.大声读SectionB 1a的单词，完成1a。</a:t>
            </a:r>
            <a:endParaRPr lang="zh-CN" altLang="en-US" sz="3200" b="1" dirty="0"/>
          </a:p>
          <a:p>
            <a:r>
              <a:rPr lang="zh-CN" altLang="en-US" sz="3200" b="1" dirty="0"/>
              <a:t>5.模仿SectionB1b对话和你的搭档用1a单词编对话。</a:t>
            </a:r>
            <a:endParaRPr lang="zh-CN" altLang="en-US" sz="3200" b="1" dirty="0"/>
          </a:p>
          <a:p>
            <a:r>
              <a:rPr lang="zh-CN" altLang="en-US" sz="3200" b="1" dirty="0"/>
              <a:t>6.听SectionB 1c，完成1c。</a:t>
            </a:r>
            <a:endParaRPr lang="zh-CN" altLang="en-US" sz="3200" b="1" dirty="0"/>
          </a:p>
          <a:p>
            <a:r>
              <a:rPr lang="zh-CN" altLang="en-US" sz="3200" b="1" dirty="0"/>
              <a:t>7.听SectionB 1d，核对1c答案。</a:t>
            </a:r>
            <a:endParaRPr lang="zh-CN" altLang="en-US" sz="3200" b="1" dirty="0"/>
          </a:p>
          <a:p>
            <a:endParaRPr lang="zh-CN" altLang="en-US" sz="3200" b="1" dirty="0"/>
          </a:p>
          <a:p>
            <a:r>
              <a:rPr lang="zh-CN" altLang="en-US" sz="3200" b="1" dirty="0">
                <a:solidFill>
                  <a:srgbClr val="FF0000"/>
                </a:solidFill>
              </a:rPr>
              <a:t>注意：每段对话至少3遍以上，听完3遍后再核对答案。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8"/>
          <p:cNvSpPr>
            <a:spLocks noChangeArrowheads="1"/>
          </p:cNvSpPr>
          <p:nvPr/>
        </p:nvSpPr>
        <p:spPr bwMode="auto">
          <a:xfrm>
            <a:off x="107950" y="2133600"/>
            <a:ext cx="3886200" cy="2895600"/>
          </a:xfrm>
          <a:prstGeom prst="flowChartAlternateProcess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6147" name="Text Box 2"/>
          <p:cNvSpPr>
            <a:spLocks noGrp="1" noChangeArrowheads="1"/>
          </p:cNvSpPr>
          <p:nvPr>
            <p:ph type="subTitle" idx="1"/>
          </p:nvPr>
        </p:nvSpPr>
        <p:spPr>
          <a:xfrm>
            <a:off x="762000" y="2438400"/>
            <a:ext cx="2973388" cy="2693988"/>
          </a:xfrm>
          <a:noFill/>
        </p:spPr>
        <p:txBody>
          <a:bodyPr wrap="none"/>
          <a:lstStyle/>
          <a:p>
            <a:pPr marL="342900" indent="-342900" algn="l">
              <a:lnSpc>
                <a:spcPct val="120000"/>
              </a:lnSpc>
              <a:spcBef>
                <a:spcPct val="50000"/>
              </a:spcBef>
            </a:pPr>
            <a:r>
              <a:rPr lang="en-US" b="1"/>
              <a:t>___ Special 1    </a:t>
            </a:r>
            <a:endParaRPr lang="zh-CN" altLang="en-US" b="1"/>
          </a:p>
          <a:p>
            <a:pPr marL="342900" indent="-342900" algn="l">
              <a:lnSpc>
                <a:spcPct val="120000"/>
              </a:lnSpc>
              <a:spcBef>
                <a:spcPct val="50000"/>
              </a:spcBef>
            </a:pPr>
            <a:r>
              <a:rPr lang="en-US" b="1"/>
              <a:t>___ Special 2   </a:t>
            </a:r>
            <a:endParaRPr lang="zh-CN" altLang="en-US" b="1"/>
          </a:p>
          <a:p>
            <a:pPr marL="342900" indent="-342900" algn="l">
              <a:lnSpc>
                <a:spcPct val="120000"/>
              </a:lnSpc>
              <a:spcBef>
                <a:spcPct val="50000"/>
              </a:spcBef>
            </a:pPr>
            <a:r>
              <a:rPr lang="en-US" b="1"/>
              <a:t>___ Special 3</a:t>
            </a:r>
            <a:endParaRPr lang="zh-CN" altLang="en-US"/>
          </a:p>
        </p:txBody>
      </p:sp>
      <p:pic>
        <p:nvPicPr>
          <p:cNvPr id="6148" name="Picture 7" descr="p5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763" y="1412875"/>
            <a:ext cx="4973637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medi825.mp3">
            <a:hlinkClick r:id="" action="ppaction://media"/>
          </p:cNvPr>
          <p:cNvPicPr>
            <a:picLocks noChangeAspect="1" noChangeArrowheads="1"/>
          </p:cNvPicPr>
          <p:nvPr>
            <a:wavAudioFile r:embed="rId2" name="media1.mp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59436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588" y="0"/>
            <a:ext cx="9180512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000099"/>
                </a:solidFill>
              </a:rPr>
              <a:t>1b. Listen and check the noodles that the person orders.</a:t>
            </a:r>
            <a:r>
              <a:rPr lang="en-US" sz="240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endParaRPr lang="en-US" sz="240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r>
              <a:rPr lang="zh-CN" altLang="en-US" sz="240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听录音，在这个人所点的面条前打钩。</a:t>
            </a:r>
            <a:endParaRPr lang="en-US" sz="240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6151" name="U10 Section A  1b.mp3" descr="U10 Section A  1b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438" y="3119438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delay="0"/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evt" cmd="playFrom(0.0)">
                                      <p:cBhvr>
                                        <p:cTn id="6" dur="24217" fill="hold"/>
                                        <p:tgtEl>
                                          <p:spTgt spid="61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/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4216" fill="hold"/>
                                        <p:tgtEl>
                                          <p:spTgt spid="6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8"/>
          <p:cNvSpPr>
            <a:spLocks noChangeArrowheads="1"/>
          </p:cNvSpPr>
          <p:nvPr/>
        </p:nvSpPr>
        <p:spPr bwMode="auto">
          <a:xfrm>
            <a:off x="457200" y="2265218"/>
            <a:ext cx="3886200" cy="2895600"/>
          </a:xfrm>
          <a:prstGeom prst="flowChartAlternateProcess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zh-CN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7171" name="Text Box 2"/>
          <p:cNvSpPr>
            <a:spLocks noGrp="1" noChangeArrowheads="1"/>
          </p:cNvSpPr>
          <p:nvPr>
            <p:ph type="subTitle" idx="1"/>
          </p:nvPr>
        </p:nvSpPr>
        <p:spPr>
          <a:xfrm>
            <a:off x="762000" y="2438400"/>
            <a:ext cx="2973388" cy="2693988"/>
          </a:xfrm>
          <a:noFill/>
        </p:spPr>
        <p:txBody>
          <a:bodyPr wrap="none"/>
          <a:lstStyle/>
          <a:p>
            <a:pPr marL="342900" indent="-342900" algn="l">
              <a:lnSpc>
                <a:spcPct val="120000"/>
              </a:lnSpc>
              <a:spcBef>
                <a:spcPct val="50000"/>
              </a:spcBef>
            </a:pPr>
            <a:r>
              <a:rPr lang="en-US" b="1"/>
              <a:t>___ Special 1    </a:t>
            </a:r>
            <a:endParaRPr lang="zh-CN" altLang="en-US" b="1"/>
          </a:p>
          <a:p>
            <a:pPr marL="342900" indent="-342900" algn="l">
              <a:lnSpc>
                <a:spcPct val="120000"/>
              </a:lnSpc>
              <a:spcBef>
                <a:spcPct val="50000"/>
              </a:spcBef>
            </a:pPr>
            <a:r>
              <a:rPr lang="en-US" b="1"/>
              <a:t>___ Special 2   </a:t>
            </a:r>
            <a:endParaRPr lang="zh-CN" altLang="en-US" b="1"/>
          </a:p>
          <a:p>
            <a:pPr marL="342900" indent="-342900" algn="l">
              <a:lnSpc>
                <a:spcPct val="120000"/>
              </a:lnSpc>
              <a:spcBef>
                <a:spcPct val="50000"/>
              </a:spcBef>
            </a:pPr>
            <a:r>
              <a:rPr lang="en-US" b="1"/>
              <a:t>___ Special 3</a:t>
            </a:r>
            <a:endParaRPr lang="zh-CN" altLang="en-US"/>
          </a:p>
        </p:txBody>
      </p:sp>
      <p:sp>
        <p:nvSpPr>
          <p:cNvPr id="7172" name="Text Box 5"/>
          <p:cNvSpPr>
            <a:spLocks noChangeArrowheads="1"/>
          </p:cNvSpPr>
          <p:nvPr/>
        </p:nvSpPr>
        <p:spPr bwMode="auto">
          <a:xfrm>
            <a:off x="684212" y="2852936"/>
            <a:ext cx="7191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√</a:t>
            </a:r>
            <a:endParaRPr lang="zh-CN" altLang="en-US" dirty="0"/>
          </a:p>
        </p:txBody>
      </p:sp>
      <p:pic>
        <p:nvPicPr>
          <p:cNvPr id="7173" name="Picture 7" descr="p55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76400"/>
            <a:ext cx="41560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medi825.mp3">
            <a:hlinkClick r:id="" action="ppaction://media"/>
          </p:cNvPr>
          <p:cNvPicPr>
            <a:picLocks noChangeAspect="1" noChangeArrowheads="1"/>
          </p:cNvPicPr>
          <p:nvPr>
            <a:wavAudioFile r:embed="rId2" name="media1.mp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59436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044575" y="476250"/>
            <a:ext cx="1604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核对答案</a:t>
            </a:r>
            <a:endParaRPr lang="zh-CN" altLang="en-US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ic_16223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670" y="4785360"/>
            <a:ext cx="3529013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3"/>
          <p:cNvSpPr>
            <a:spLocks noChangeArrowheads="1"/>
          </p:cNvSpPr>
          <p:nvPr/>
        </p:nvSpPr>
        <p:spPr bwMode="auto">
          <a:xfrm>
            <a:off x="395288" y="1676400"/>
            <a:ext cx="7924800" cy="310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1. ______ noodles  5. _____ tomatoes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2. ______ beef        6. _____ cabbage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3. ______ mutton   7. _____ potatoes         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4. ______ chicken   8._____ vegetables</a:t>
            </a:r>
            <a:endParaRPr lang="zh-CN" altLang="en-US" sz="360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80975" y="117475"/>
            <a:ext cx="8856663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000099"/>
                </a:solidFill>
              </a:rPr>
              <a:t>2a. Listen and check the names of the foods you hear. </a:t>
            </a:r>
            <a:endParaRPr lang="en-US" sz="3200" b="1">
              <a:solidFill>
                <a:srgbClr val="000099"/>
              </a:solidFill>
            </a:endParaRPr>
          </a:p>
          <a:p>
            <a:r>
              <a:rPr lang="zh-CN" altLang="en-US" sz="3200" b="1">
                <a:solidFill>
                  <a:srgbClr val="000099"/>
                </a:solidFill>
              </a:rPr>
              <a:t>听录音，在你所听到的食物名称前打钩。</a:t>
            </a:r>
            <a:endParaRPr lang="en-US" sz="3200" b="1">
              <a:solidFill>
                <a:srgbClr val="000099"/>
              </a:solidFill>
            </a:endParaRPr>
          </a:p>
        </p:txBody>
      </p:sp>
      <p:pic>
        <p:nvPicPr>
          <p:cNvPr id="8197" name="U10 Section A 2a.mp3" descr="U10 Section A 2a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84993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07" fill="hold"/>
                                        <p:tgtEl>
                                          <p:spTgt spid="81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ic_16223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495800"/>
            <a:ext cx="3529013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3"/>
          <p:cNvSpPr>
            <a:spLocks noChangeArrowheads="1"/>
          </p:cNvSpPr>
          <p:nvPr/>
        </p:nvSpPr>
        <p:spPr bwMode="auto">
          <a:xfrm>
            <a:off x="395288" y="1676400"/>
            <a:ext cx="7924800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1. ______ noodles  5. _____ tomatoes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2. ______ beef        6. _____ cabbage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3. ______ mutton   7. _____ potatoes         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4. ______ chicken   8._____ vegetables</a:t>
            </a:r>
            <a:endParaRPr lang="zh-CN" altLang="en-US"/>
          </a:p>
        </p:txBody>
      </p:sp>
      <p:sp>
        <p:nvSpPr>
          <p:cNvPr id="9220" name="Text Box 4"/>
          <p:cNvSpPr>
            <a:spLocks noChangeArrowheads="1"/>
          </p:cNvSpPr>
          <p:nvPr/>
        </p:nvSpPr>
        <p:spPr bwMode="auto">
          <a:xfrm>
            <a:off x="1066800" y="1524000"/>
            <a:ext cx="7191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9221" name="Text Box 5"/>
          <p:cNvSpPr>
            <a:spLocks noChangeArrowheads="1"/>
          </p:cNvSpPr>
          <p:nvPr/>
        </p:nvSpPr>
        <p:spPr bwMode="auto">
          <a:xfrm>
            <a:off x="1066800" y="2209800"/>
            <a:ext cx="7191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9222" name="Text Box 6"/>
          <p:cNvSpPr>
            <a:spLocks noChangeArrowheads="1"/>
          </p:cNvSpPr>
          <p:nvPr/>
        </p:nvSpPr>
        <p:spPr bwMode="auto">
          <a:xfrm>
            <a:off x="1066800" y="3733800"/>
            <a:ext cx="7191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9223" name="Text Box 7"/>
          <p:cNvSpPr>
            <a:spLocks noChangeArrowheads="1"/>
          </p:cNvSpPr>
          <p:nvPr/>
        </p:nvSpPr>
        <p:spPr bwMode="auto">
          <a:xfrm>
            <a:off x="4191000" y="1524000"/>
            <a:ext cx="7191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9224" name="Text Box 8"/>
          <p:cNvSpPr>
            <a:spLocks noChangeArrowheads="1"/>
          </p:cNvSpPr>
          <p:nvPr/>
        </p:nvSpPr>
        <p:spPr bwMode="auto">
          <a:xfrm>
            <a:off x="4191000" y="2209800"/>
            <a:ext cx="7191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9225" name="Text Box 9"/>
          <p:cNvSpPr>
            <a:spLocks noChangeArrowheads="1"/>
          </p:cNvSpPr>
          <p:nvPr/>
        </p:nvSpPr>
        <p:spPr bwMode="auto">
          <a:xfrm>
            <a:off x="4267200" y="2971800"/>
            <a:ext cx="7191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9226" name="Text Box 12"/>
          <p:cNvSpPr>
            <a:spLocks noChangeArrowheads="1"/>
          </p:cNvSpPr>
          <p:nvPr/>
        </p:nvSpPr>
        <p:spPr bwMode="auto">
          <a:xfrm>
            <a:off x="4267200" y="3657600"/>
            <a:ext cx="7191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044575" y="476250"/>
            <a:ext cx="16049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/>
              <a:t>核对答案</a:t>
            </a:r>
            <a:endParaRPr lang="zh-CN" altLang="en-US" sz="2800" b="1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>
            <a:spLocks noChangeArrowheads="1"/>
          </p:cNvSpPr>
          <p:nvPr/>
        </p:nvSpPr>
        <p:spPr bwMode="auto">
          <a:xfrm>
            <a:off x="107950" y="1917700"/>
            <a:ext cx="8856663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>
              <a:spcBef>
                <a:spcPct val="2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Boy: 1. I</a:t>
            </a:r>
            <a:r>
              <a:rPr lang="en-US" sz="3200" b="1">
                <a:solidFill>
                  <a:srgbClr val="000000"/>
                </a:solidFill>
                <a:latin typeface="Arial" panose="020B0604020202020204"/>
                <a:sym typeface="Times New Roman" panose="02020603050405020304" pitchFamily="18" charset="0"/>
              </a:rPr>
              <a:t>’</a:t>
            </a: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d like a ______ bowl of noodles.         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     2.I</a:t>
            </a:r>
            <a:r>
              <a:rPr lang="en-US" sz="3200" b="1">
                <a:solidFill>
                  <a:srgbClr val="000000"/>
                </a:solidFill>
                <a:latin typeface="Arial" panose="020B0604020202020204"/>
                <a:sym typeface="Times New Roman" panose="02020603050405020304" pitchFamily="18" charset="0"/>
              </a:rPr>
              <a:t>’</a:t>
            </a: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d like _________, ________                          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        and _________ noodles, please.          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Girl: 1. I</a:t>
            </a:r>
            <a:r>
              <a:rPr lang="en-US" sz="3200" b="1">
                <a:solidFill>
                  <a:srgbClr val="000000"/>
                </a:solidFill>
                <a:latin typeface="Arial" panose="020B0604020202020204"/>
                <a:sym typeface="Times New Roman" panose="02020603050405020304" pitchFamily="18" charset="0"/>
              </a:rPr>
              <a:t>’</a:t>
            </a: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d like a _________ bowl.                       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      2. I</a:t>
            </a:r>
            <a:r>
              <a:rPr lang="en-US" sz="3200" b="1">
                <a:solidFill>
                  <a:srgbClr val="000000"/>
                </a:solidFill>
                <a:latin typeface="Arial" panose="020B0604020202020204"/>
                <a:sym typeface="Times New Roman" panose="02020603050405020304" pitchFamily="18" charset="0"/>
              </a:rPr>
              <a:t>’</a:t>
            </a: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d like ______ and _______ noodles,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          please. </a:t>
            </a:r>
            <a:endParaRPr lang="zh-CN" altLang="en-U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80975" y="909638"/>
            <a:ext cx="8567738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0099"/>
                </a:solidFill>
              </a:rPr>
              <a:t>2b. Listen again .Complete the sentences. </a:t>
            </a:r>
            <a:endParaRPr lang="en-US" sz="2800" b="1">
              <a:solidFill>
                <a:srgbClr val="000099"/>
              </a:solidFill>
            </a:endParaRPr>
          </a:p>
          <a:p>
            <a:r>
              <a:rPr lang="zh-CN" altLang="en-US" sz="2800" b="1">
                <a:solidFill>
                  <a:srgbClr val="000099"/>
                </a:solidFill>
              </a:rPr>
              <a:t> 再听一遍录音，完成句子。</a:t>
            </a:r>
            <a:endParaRPr lang="en-US" sz="2800" b="1">
              <a:solidFill>
                <a:srgbClr val="000099"/>
              </a:solidFill>
            </a:endParaRPr>
          </a:p>
        </p:txBody>
      </p:sp>
      <p:pic>
        <p:nvPicPr>
          <p:cNvPr id="10244" name="U10 Section B 2b.mp3" descr="U10 Section B 2b">
            <a:hlinkClick r:id="" action="ppaction://media"/>
          </p:cNvPr>
          <p:cNvPicPr>
            <a:picLocks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836613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373" fill="hold"/>
                                        <p:tgtEl>
                                          <p:spTgt spid="102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>
            <a:spLocks noChangeArrowheads="1"/>
          </p:cNvSpPr>
          <p:nvPr/>
        </p:nvSpPr>
        <p:spPr bwMode="auto">
          <a:xfrm>
            <a:off x="180975" y="1427480"/>
            <a:ext cx="8281670" cy="497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>
              <a:spcBef>
                <a:spcPct val="20000"/>
              </a:spcBef>
            </a:pPr>
            <a:r>
              <a:rPr lang="en-US" sz="32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Boy: </a:t>
            </a: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1. I</a:t>
            </a:r>
            <a:r>
              <a:rPr lang="en-US" sz="3600" b="1">
                <a:solidFill>
                  <a:srgbClr val="000000"/>
                </a:solidFill>
                <a:latin typeface="Arial" panose="020B0604020202020204"/>
                <a:sym typeface="Times New Roman" panose="02020603050405020304" pitchFamily="18" charset="0"/>
              </a:rPr>
              <a:t>’</a:t>
            </a: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d like a ______ bowl of noodles.         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     2.I</a:t>
            </a:r>
            <a:r>
              <a:rPr lang="en-US" sz="3600" b="1">
                <a:solidFill>
                  <a:srgbClr val="000000"/>
                </a:solidFill>
                <a:latin typeface="Arial" panose="020B0604020202020204"/>
                <a:sym typeface="Times New Roman" panose="02020603050405020304" pitchFamily="18" charset="0"/>
              </a:rPr>
              <a:t>’</a:t>
            </a: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d like _________, ________                          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        and _________ noodles, please.          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Girl: 1. I</a:t>
            </a:r>
            <a:r>
              <a:rPr lang="en-US" sz="3600" b="1">
                <a:solidFill>
                  <a:srgbClr val="000000"/>
                </a:solidFill>
                <a:latin typeface="Arial" panose="020B0604020202020204"/>
                <a:sym typeface="Times New Roman" panose="02020603050405020304" pitchFamily="18" charset="0"/>
              </a:rPr>
              <a:t>’</a:t>
            </a: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d like a _________ bowl.                       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      2. I</a:t>
            </a:r>
            <a:r>
              <a:rPr lang="en-US" sz="3600" b="1">
                <a:solidFill>
                  <a:srgbClr val="000000"/>
                </a:solidFill>
                <a:latin typeface="Arial" panose="020B0604020202020204"/>
                <a:sym typeface="Times New Roman" panose="02020603050405020304" pitchFamily="18" charset="0"/>
              </a:rPr>
              <a:t>’</a:t>
            </a: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d like ______ and _______ noodles,</a:t>
            </a:r>
            <a:endParaRPr lang="zh-CN" altLang="en-US" sz="3600" b="1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spcBef>
                <a:spcPct val="20000"/>
              </a:spcBef>
            </a:pPr>
            <a:r>
              <a:rPr lang="en-US" sz="3600" b="1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          please. </a:t>
            </a:r>
            <a:endParaRPr lang="zh-CN" altLang="en-US" sz="3600"/>
          </a:p>
        </p:txBody>
      </p:sp>
      <p:sp>
        <p:nvSpPr>
          <p:cNvPr id="11267" name="Text Box 4"/>
          <p:cNvSpPr>
            <a:spLocks noChangeArrowheads="1"/>
          </p:cNvSpPr>
          <p:nvPr/>
        </p:nvSpPr>
        <p:spPr bwMode="auto">
          <a:xfrm>
            <a:off x="3563938" y="1427480"/>
            <a:ext cx="11461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large</a:t>
            </a:r>
            <a:endParaRPr lang="zh-CN" altLang="en-US"/>
          </a:p>
        </p:txBody>
      </p:sp>
      <p:sp>
        <p:nvSpPr>
          <p:cNvPr id="11268" name="Text Box 5"/>
          <p:cNvSpPr>
            <a:spLocks noChangeArrowheads="1"/>
          </p:cNvSpPr>
          <p:nvPr/>
        </p:nvSpPr>
        <p:spPr bwMode="auto">
          <a:xfrm>
            <a:off x="3184208" y="2112645"/>
            <a:ext cx="1905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chicken</a:t>
            </a:r>
            <a:endParaRPr lang="zh-CN" altLang="en-US"/>
          </a:p>
        </p:txBody>
      </p:sp>
      <p:sp>
        <p:nvSpPr>
          <p:cNvPr id="11269" name="Text Box 6"/>
          <p:cNvSpPr>
            <a:spLocks noChangeArrowheads="1"/>
          </p:cNvSpPr>
          <p:nvPr/>
        </p:nvSpPr>
        <p:spPr bwMode="auto">
          <a:xfrm>
            <a:off x="5316855" y="2112645"/>
            <a:ext cx="15144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potato</a:t>
            </a:r>
            <a:endParaRPr lang="zh-CN" altLang="en-US"/>
          </a:p>
        </p:txBody>
      </p:sp>
      <p:sp>
        <p:nvSpPr>
          <p:cNvPr id="11270" name="Text Box 7"/>
          <p:cNvSpPr>
            <a:spLocks noChangeArrowheads="1"/>
          </p:cNvSpPr>
          <p:nvPr/>
        </p:nvSpPr>
        <p:spPr bwMode="auto">
          <a:xfrm>
            <a:off x="2621280" y="2693670"/>
            <a:ext cx="20891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cabbage</a:t>
            </a:r>
            <a:endParaRPr lang="zh-CN" altLang="en-US"/>
          </a:p>
        </p:txBody>
      </p:sp>
      <p:sp>
        <p:nvSpPr>
          <p:cNvPr id="11271" name="Text Box 8"/>
          <p:cNvSpPr>
            <a:spLocks noChangeArrowheads="1"/>
          </p:cNvSpPr>
          <p:nvPr/>
        </p:nvSpPr>
        <p:spPr bwMode="auto">
          <a:xfrm>
            <a:off x="3611563" y="3385185"/>
            <a:ext cx="1752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medium</a:t>
            </a:r>
            <a:endParaRPr lang="zh-CN" altLang="en-US"/>
          </a:p>
        </p:txBody>
      </p:sp>
      <p:sp>
        <p:nvSpPr>
          <p:cNvPr id="11272" name="Text Box 9"/>
          <p:cNvSpPr>
            <a:spLocks noChangeArrowheads="1"/>
          </p:cNvSpPr>
          <p:nvPr/>
        </p:nvSpPr>
        <p:spPr bwMode="auto">
          <a:xfrm>
            <a:off x="3348038" y="4076700"/>
            <a:ext cx="12954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beef</a:t>
            </a:r>
            <a:endParaRPr lang="zh-CN" altLang="en-US"/>
          </a:p>
        </p:txBody>
      </p:sp>
      <p:sp>
        <p:nvSpPr>
          <p:cNvPr id="11273" name="Text Box 10"/>
          <p:cNvSpPr>
            <a:spLocks noChangeArrowheads="1"/>
          </p:cNvSpPr>
          <p:nvPr/>
        </p:nvSpPr>
        <p:spPr bwMode="auto">
          <a:xfrm>
            <a:off x="5641023" y="4076700"/>
            <a:ext cx="1600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tomato</a:t>
            </a:r>
            <a:endParaRPr lang="zh-CN" alt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80975" y="909638"/>
            <a:ext cx="856773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99"/>
                </a:solidFill>
              </a:rPr>
              <a:t>核对答案：</a:t>
            </a:r>
            <a:endParaRPr lang="zh-CN" altLang="en-US" sz="2800" b="1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2906</Words>
  <Application>WPS 演示</Application>
  <PresentationFormat>全屏显示(4:3)</PresentationFormat>
  <Paragraphs>215</Paragraphs>
  <Slides>17</Slides>
  <Notes>0</Notes>
  <HiddenSlides>0</HiddenSlides>
  <MMClips>7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Wingdings 2</vt:lpstr>
      <vt:lpstr>Times New Roman</vt:lpstr>
      <vt:lpstr>akaDylan Open</vt:lpstr>
      <vt:lpstr>Arial</vt:lpstr>
      <vt:lpstr>Franklin Gothic Medium</vt:lpstr>
      <vt:lpstr>Segoe Print</vt:lpstr>
      <vt:lpstr>微软雅黑</vt:lpstr>
      <vt:lpstr>隶书</vt:lpstr>
      <vt:lpstr>华文楷体</vt:lpstr>
      <vt:lpstr>Franklin Gothic Book</vt:lpstr>
      <vt:lpstr>Calibri</vt:lpstr>
      <vt:lpstr>1_默认设计模板</vt:lpstr>
      <vt:lpstr>跋涉</vt:lpstr>
      <vt:lpstr>Unit 8   I’d like some noodles.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总结：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10</cp:revision>
  <dcterms:created xsi:type="dcterms:W3CDTF">2015-05-08T00:20:00Z</dcterms:created>
  <dcterms:modified xsi:type="dcterms:W3CDTF">2017-05-23T07:25:23Z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2052-10.1.0.6479</vt:lpwstr>
  </property>
</Properties>
</file>